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28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11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4.xml" ContentType="application/vnd.openxmlformats-officedocument.presentationml.slide+xml"/>
  <Override PartName="/ppt/slides/slide33.xml" ContentType="application/vnd.openxmlformats-officedocument.presentationml.slide+xml"/>
  <Override PartName="/ppt/slides/slide32.xml" ContentType="application/vnd.openxmlformats-officedocument.presentationml.slide+xml"/>
  <Override PartName="/ppt/slides/slide31.xml" ContentType="application/vnd.openxmlformats-officedocument.presentationml.slide+xml"/>
  <Override PartName="/ppt/slides/slide30.xml" ContentType="application/vnd.openxmlformats-officedocument.presentationml.slide+xml"/>
  <Override PartName="/ppt/slides/slide35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9.xml" ContentType="application/vnd.openxmlformats-officedocument.presentationml.slide+xml"/>
  <Override PartName="/ppt/slides/slide6.xml" ContentType="application/vnd.openxmlformats-officedocument.presentationml.slide+xml"/>
  <Override PartName="/ppt/slides/slide4.xml" ContentType="application/vnd.openxmlformats-officedocument.presentationml.slide+xml"/>
  <Override PartName="/ppt/slides/slide1.xml" ContentType="application/vnd.openxmlformats-officedocument.presentationml.slide+xml"/>
  <Override PartName="/ppt/slides/slide5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7" r:id="rId22"/>
    <p:sldId id="276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15" autoAdjust="0"/>
    <p:restoredTop sz="94660"/>
  </p:normalViewPr>
  <p:slideViewPr>
    <p:cSldViewPr snapToGrid="0">
      <p:cViewPr varScale="1">
        <p:scale>
          <a:sx n="89" d="100"/>
          <a:sy n="89" d="100"/>
        </p:scale>
        <p:origin x="120" y="1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customXml" Target="../customXml/item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customXml" Target="../customXml/item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customXml" Target="../customXml/item3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smtClean="0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D7F50-9F68-4347-9CBE-E5882E3045CA}" type="datetimeFigureOut">
              <a:rPr lang="pt-BR" smtClean="0"/>
              <a:t>28/01/2019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B1044-98CA-4C44-AE1F-A9A594F65DB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008709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D7F50-9F68-4347-9CBE-E5882E3045CA}" type="datetimeFigureOut">
              <a:rPr lang="pt-BR" smtClean="0"/>
              <a:t>28/01/2019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B1044-98CA-4C44-AE1F-A9A594F65DB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348195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D7F50-9F68-4347-9CBE-E5882E3045CA}" type="datetimeFigureOut">
              <a:rPr lang="pt-BR" smtClean="0"/>
              <a:t>28/01/2019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B1044-98CA-4C44-AE1F-A9A594F65DB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272849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D7F50-9F68-4347-9CBE-E5882E3045CA}" type="datetimeFigureOut">
              <a:rPr lang="pt-BR" smtClean="0"/>
              <a:t>28/01/2019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B1044-98CA-4C44-AE1F-A9A594F65DB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19483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D7F50-9F68-4347-9CBE-E5882E3045CA}" type="datetimeFigureOut">
              <a:rPr lang="pt-BR" smtClean="0"/>
              <a:t>28/01/2019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B1044-98CA-4C44-AE1F-A9A594F65DB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880061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D7F50-9F68-4347-9CBE-E5882E3045CA}" type="datetimeFigureOut">
              <a:rPr lang="pt-BR" smtClean="0"/>
              <a:t>28/01/2019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B1044-98CA-4C44-AE1F-A9A594F65DB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820335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D7F50-9F68-4347-9CBE-E5882E3045CA}" type="datetimeFigureOut">
              <a:rPr lang="pt-BR" smtClean="0"/>
              <a:t>28/01/2019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B1044-98CA-4C44-AE1F-A9A594F65DB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200543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D7F50-9F68-4347-9CBE-E5882E3045CA}" type="datetimeFigureOut">
              <a:rPr lang="pt-BR" smtClean="0"/>
              <a:t>28/01/2019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B1044-98CA-4C44-AE1F-A9A594F65DB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005182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D7F50-9F68-4347-9CBE-E5882E3045CA}" type="datetimeFigureOut">
              <a:rPr lang="pt-BR" smtClean="0"/>
              <a:t>28/01/2019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B1044-98CA-4C44-AE1F-A9A594F65DB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711532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D7F50-9F68-4347-9CBE-E5882E3045CA}" type="datetimeFigureOut">
              <a:rPr lang="pt-BR" smtClean="0"/>
              <a:t>28/01/2019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B1044-98CA-4C44-AE1F-A9A594F65DB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118175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D7F50-9F68-4347-9CBE-E5882E3045CA}" type="datetimeFigureOut">
              <a:rPr lang="pt-BR" smtClean="0"/>
              <a:t>28/01/2019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B1044-98CA-4C44-AE1F-A9A594F65DB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717392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8D7F50-9F68-4347-9CBE-E5882E3045CA}" type="datetimeFigureOut">
              <a:rPr lang="pt-BR" smtClean="0"/>
              <a:t>28/01/2019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3B1044-98CA-4C44-AE1F-A9A594F65DB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8699415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117" y="656217"/>
            <a:ext cx="11105766" cy="5545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0113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814" y="995082"/>
            <a:ext cx="10740372" cy="4867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9283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4728" y="430510"/>
            <a:ext cx="10022544" cy="5996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0902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065" y="1021977"/>
            <a:ext cx="10579870" cy="4814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4207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294" y="803820"/>
            <a:ext cx="11071412" cy="5250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4741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146" y="1048872"/>
            <a:ext cx="11583708" cy="4760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2824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5300" y="847165"/>
            <a:ext cx="9721400" cy="5163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6406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019" y="1129553"/>
            <a:ext cx="10621962" cy="4598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5632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919" y="742279"/>
            <a:ext cx="10970162" cy="5373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2222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379" y="408498"/>
            <a:ext cx="10657242" cy="6041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2865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192" y="1247887"/>
            <a:ext cx="11083616" cy="4362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2196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7852" y="1070553"/>
            <a:ext cx="7439025" cy="542925"/>
          </a:xfrm>
          <a:prstGeom prst="rect">
            <a:avLst/>
          </a:prstGeom>
        </p:spPr>
      </p:pic>
      <p:sp>
        <p:nvSpPr>
          <p:cNvPr id="4" name="CaixaDeTexto 3"/>
          <p:cNvSpPr txBox="1"/>
          <p:nvPr/>
        </p:nvSpPr>
        <p:spPr>
          <a:xfrm>
            <a:off x="2780850" y="3205778"/>
            <a:ext cx="6953027" cy="1569660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3200" dirty="0" smtClean="0"/>
              <a:t>Entidades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3200" dirty="0" smtClean="0"/>
              <a:t>Atributos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3200" dirty="0" smtClean="0"/>
              <a:t>Chaves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3200" dirty="0" smtClean="0"/>
              <a:t>Relacionamento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3200" dirty="0" smtClean="0"/>
              <a:t>Cardinalidades</a:t>
            </a:r>
            <a:endParaRPr lang="pt-BR" sz="3200" dirty="0"/>
          </a:p>
        </p:txBody>
      </p:sp>
    </p:spTree>
    <p:extLst>
      <p:ext uri="{BB962C8B-B14F-4D97-AF65-F5344CB8AC3E}">
        <p14:creationId xmlns:p14="http://schemas.microsoft.com/office/powerpoint/2010/main" val="19298408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746" y="518559"/>
            <a:ext cx="9624508" cy="5820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3356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351" y="1016658"/>
            <a:ext cx="10033298" cy="4824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6594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7985" y="580756"/>
            <a:ext cx="10356030" cy="569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7652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347" y="803650"/>
            <a:ext cx="10743306" cy="525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2000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308" y="1376980"/>
            <a:ext cx="10847384" cy="4104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8085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7533" y="1022350"/>
            <a:ext cx="9516934" cy="481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9599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877" y="1721225"/>
            <a:ext cx="8940246" cy="341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9418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6643" y="2040748"/>
            <a:ext cx="4288718" cy="3834616"/>
          </a:xfrm>
          <a:prstGeom prst="rect">
            <a:avLst/>
          </a:prstGeom>
        </p:spPr>
      </p:pic>
      <p:sp>
        <p:nvSpPr>
          <p:cNvPr id="3" name="CaixaDeTexto 2"/>
          <p:cNvSpPr txBox="1"/>
          <p:nvPr/>
        </p:nvSpPr>
        <p:spPr>
          <a:xfrm>
            <a:off x="3065929" y="1671416"/>
            <a:ext cx="2798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Relacionamento (Recursivo)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6486" y="826090"/>
            <a:ext cx="7439025" cy="54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1544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500" y="860782"/>
            <a:ext cx="10313000" cy="5136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9642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226" y="842311"/>
            <a:ext cx="11087548" cy="5173378"/>
          </a:xfrm>
          <a:prstGeom prst="rect">
            <a:avLst/>
          </a:prstGeom>
        </p:spPr>
      </p:pic>
      <p:sp>
        <p:nvSpPr>
          <p:cNvPr id="4" name="CaixaDeTexto 3"/>
          <p:cNvSpPr txBox="1"/>
          <p:nvPr/>
        </p:nvSpPr>
        <p:spPr>
          <a:xfrm>
            <a:off x="1979407" y="5249732"/>
            <a:ext cx="1998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>
                <a:solidFill>
                  <a:srgbClr val="00B0F0"/>
                </a:solidFill>
              </a:rPr>
              <a:t>Participação Parcial</a:t>
            </a:r>
            <a:endParaRPr lang="pt-BR" dirty="0">
              <a:solidFill>
                <a:srgbClr val="00B0F0"/>
              </a:solidFill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8466268" y="5249732"/>
            <a:ext cx="1834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>
                <a:solidFill>
                  <a:srgbClr val="00B0F0"/>
                </a:solidFill>
              </a:rPr>
              <a:t>Participação Total</a:t>
            </a:r>
            <a:endParaRPr lang="pt-BR" dirty="0">
              <a:solidFill>
                <a:srgbClr val="00B0F0"/>
              </a:solidFill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1452283" y="5633394"/>
            <a:ext cx="33341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“Nem todos os funcionários</a:t>
            </a:r>
          </a:p>
          <a:p>
            <a:r>
              <a:rPr lang="pt-BR" dirty="0" smtClean="0"/>
              <a:t>gerenciam algum departamento”.</a:t>
            </a:r>
            <a:endParaRPr lang="pt-BR" dirty="0"/>
          </a:p>
        </p:txBody>
      </p:sp>
      <p:cxnSp>
        <p:nvCxnSpPr>
          <p:cNvPr id="8" name="Conector de seta reta 7"/>
          <p:cNvCxnSpPr/>
          <p:nvPr/>
        </p:nvCxnSpPr>
        <p:spPr>
          <a:xfrm flipH="1" flipV="1">
            <a:off x="8294146" y="4701092"/>
            <a:ext cx="688489" cy="3980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de seta reta 9"/>
          <p:cNvCxnSpPr/>
          <p:nvPr/>
        </p:nvCxnSpPr>
        <p:spPr>
          <a:xfrm flipV="1">
            <a:off x="3119342" y="4701092"/>
            <a:ext cx="858561" cy="5486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aixaDeTexto 11"/>
          <p:cNvSpPr txBox="1"/>
          <p:nvPr/>
        </p:nvSpPr>
        <p:spPr>
          <a:xfrm>
            <a:off x="8162336" y="5567670"/>
            <a:ext cx="25957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“Todos os departamentos</a:t>
            </a:r>
          </a:p>
          <a:p>
            <a:r>
              <a:rPr lang="pt-BR" dirty="0" smtClean="0"/>
              <a:t>precisam de um gerente”.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656003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773" y="817581"/>
            <a:ext cx="10314576" cy="5115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7103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317" y="527125"/>
            <a:ext cx="9909366" cy="580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4349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881" y="1195275"/>
            <a:ext cx="10555974" cy="4603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0364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162" y="267778"/>
            <a:ext cx="11969676" cy="6322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0126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960" y="699247"/>
            <a:ext cx="10228080" cy="5459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3108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742" y="605948"/>
            <a:ext cx="9942332" cy="5646104"/>
          </a:xfrm>
          <a:prstGeom prst="rect">
            <a:avLst/>
          </a:prstGeom>
        </p:spPr>
      </p:pic>
      <p:sp>
        <p:nvSpPr>
          <p:cNvPr id="3" name="CaixaDeTexto 2"/>
          <p:cNvSpPr txBox="1"/>
          <p:nvPr/>
        </p:nvSpPr>
        <p:spPr>
          <a:xfrm>
            <a:off x="995742" y="6253911"/>
            <a:ext cx="9225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>
                <a:solidFill>
                  <a:srgbClr val="00B0F0"/>
                </a:solidFill>
              </a:rPr>
              <a:t>Notação </a:t>
            </a:r>
            <a:r>
              <a:rPr lang="pt-BR" b="1" dirty="0" smtClean="0">
                <a:solidFill>
                  <a:srgbClr val="00B0F0"/>
                </a:solidFill>
              </a:rPr>
              <a:t>diferenciada</a:t>
            </a:r>
            <a:r>
              <a:rPr lang="pt-BR" dirty="0" smtClean="0">
                <a:solidFill>
                  <a:srgbClr val="00B0F0"/>
                </a:solidFill>
              </a:rPr>
              <a:t> (Existem várias formas de notações) até o momento abordamos a </a:t>
            </a:r>
            <a:r>
              <a:rPr lang="pt-BR" b="1" dirty="0" smtClean="0">
                <a:solidFill>
                  <a:srgbClr val="00B0F0"/>
                </a:solidFill>
              </a:rPr>
              <a:t>clássica</a:t>
            </a:r>
            <a:r>
              <a:rPr lang="pt-BR" dirty="0" smtClean="0">
                <a:solidFill>
                  <a:srgbClr val="00B0F0"/>
                </a:solidFill>
              </a:rPr>
              <a:t>.</a:t>
            </a:r>
            <a:endParaRPr lang="pt-BR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8745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2698" y="664726"/>
            <a:ext cx="7439025" cy="542925"/>
          </a:xfrm>
          <a:prstGeom prst="rect">
            <a:avLst/>
          </a:prstGeom>
        </p:spPr>
      </p:pic>
      <p:sp>
        <p:nvSpPr>
          <p:cNvPr id="3" name="CaixaDeTexto 2"/>
          <p:cNvSpPr txBox="1"/>
          <p:nvPr/>
        </p:nvSpPr>
        <p:spPr>
          <a:xfrm>
            <a:off x="2025020" y="2850777"/>
            <a:ext cx="803437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 smtClean="0"/>
              <a:t>Estes slides estão baseados na bibliografia:</a:t>
            </a:r>
          </a:p>
          <a:p>
            <a:pPr marL="457200" indent="-457200">
              <a:buFontTx/>
              <a:buChar char="-"/>
            </a:pPr>
            <a:r>
              <a:rPr lang="pt-BR" sz="2800" dirty="0" err="1" smtClean="0"/>
              <a:t>Elmasri</a:t>
            </a:r>
            <a:r>
              <a:rPr lang="pt-BR" sz="2800" dirty="0" smtClean="0"/>
              <a:t>, Ramez; </a:t>
            </a:r>
            <a:r>
              <a:rPr lang="pt-BR" sz="2800" dirty="0" err="1" smtClean="0"/>
              <a:t>Navathe</a:t>
            </a:r>
            <a:r>
              <a:rPr lang="pt-BR" sz="2800" dirty="0" smtClean="0"/>
              <a:t>, </a:t>
            </a:r>
            <a:r>
              <a:rPr lang="pt-BR" sz="2800" dirty="0" err="1" smtClean="0"/>
              <a:t>Shamkant</a:t>
            </a:r>
            <a:r>
              <a:rPr lang="pt-BR" sz="2800" dirty="0" smtClean="0"/>
              <a:t> B. Sistemas de</a:t>
            </a:r>
            <a:br>
              <a:rPr lang="pt-BR" sz="2800" dirty="0" smtClean="0"/>
            </a:br>
            <a:r>
              <a:rPr lang="pt-BR" sz="2800" dirty="0" smtClean="0"/>
              <a:t>Bancos de Dados. Pearson, 6ª edição, 808p., 2011.</a:t>
            </a:r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25386484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162" y="817581"/>
            <a:ext cx="10445676" cy="5222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6941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7852" y="1070553"/>
            <a:ext cx="7439025" cy="542925"/>
          </a:xfrm>
          <a:prstGeom prst="rect">
            <a:avLst/>
          </a:prstGeom>
        </p:spPr>
      </p:pic>
      <p:sp>
        <p:nvSpPr>
          <p:cNvPr id="3" name="CaixaDeTexto 2"/>
          <p:cNvSpPr txBox="1"/>
          <p:nvPr/>
        </p:nvSpPr>
        <p:spPr>
          <a:xfrm>
            <a:off x="1004676" y="2065469"/>
            <a:ext cx="105053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 smtClean="0"/>
              <a:t>No Diagrama ER (DER), as entidades são representadas por </a:t>
            </a:r>
            <a:r>
              <a:rPr lang="pt-BR" sz="2800" b="1" dirty="0" smtClean="0"/>
              <a:t>retângulos</a:t>
            </a:r>
            <a:r>
              <a:rPr lang="pt-BR" sz="2800" dirty="0" smtClean="0"/>
              <a:t>.</a:t>
            </a:r>
            <a:endParaRPr lang="pt-BR" sz="2800" dirty="0"/>
          </a:p>
        </p:txBody>
      </p:sp>
      <p:sp>
        <p:nvSpPr>
          <p:cNvPr id="4" name="Retângulo 3"/>
          <p:cNvSpPr/>
          <p:nvPr/>
        </p:nvSpPr>
        <p:spPr>
          <a:xfrm>
            <a:off x="1747276" y="3040680"/>
            <a:ext cx="3496236" cy="1032734"/>
          </a:xfrm>
          <a:prstGeom prst="rect">
            <a:avLst/>
          </a:prstGeom>
          <a:noFill/>
          <a:ln>
            <a:solidFill>
              <a:schemeClr val="accent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dirty="0" smtClean="0"/>
              <a:t>DEPARTAMENTO</a:t>
            </a:r>
            <a:endParaRPr lang="pt-BR" sz="2800" dirty="0"/>
          </a:p>
        </p:txBody>
      </p:sp>
      <p:sp>
        <p:nvSpPr>
          <p:cNvPr id="5" name="Retângulo 4"/>
          <p:cNvSpPr/>
          <p:nvPr/>
        </p:nvSpPr>
        <p:spPr>
          <a:xfrm>
            <a:off x="6480641" y="3040680"/>
            <a:ext cx="3496236" cy="1032734"/>
          </a:xfrm>
          <a:prstGeom prst="rect">
            <a:avLst/>
          </a:prstGeom>
          <a:noFill/>
          <a:ln>
            <a:solidFill>
              <a:schemeClr val="accent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dirty="0" smtClean="0"/>
              <a:t>FUNCIONÁRIO</a:t>
            </a:r>
            <a:endParaRPr lang="pt-BR" sz="2800" dirty="0"/>
          </a:p>
        </p:txBody>
      </p:sp>
      <p:sp>
        <p:nvSpPr>
          <p:cNvPr id="6" name="Retângulo 5"/>
          <p:cNvSpPr/>
          <p:nvPr/>
        </p:nvSpPr>
        <p:spPr>
          <a:xfrm>
            <a:off x="1747276" y="4486109"/>
            <a:ext cx="3496236" cy="1032734"/>
          </a:xfrm>
          <a:prstGeom prst="rect">
            <a:avLst/>
          </a:prstGeom>
          <a:noFill/>
          <a:ln>
            <a:solidFill>
              <a:schemeClr val="accent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dirty="0" smtClean="0"/>
              <a:t>PROJETO</a:t>
            </a:r>
            <a:endParaRPr lang="pt-BR" sz="2800" dirty="0"/>
          </a:p>
        </p:txBody>
      </p:sp>
      <p:sp>
        <p:nvSpPr>
          <p:cNvPr id="7" name="Retângulo 6"/>
          <p:cNvSpPr/>
          <p:nvPr/>
        </p:nvSpPr>
        <p:spPr>
          <a:xfrm>
            <a:off x="6480641" y="4486109"/>
            <a:ext cx="3496236" cy="1032734"/>
          </a:xfrm>
          <a:prstGeom prst="rect">
            <a:avLst/>
          </a:prstGeom>
          <a:noFill/>
          <a:ln w="63500" cmpd="dbl">
            <a:solidFill>
              <a:schemeClr val="accent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dirty="0" smtClean="0"/>
              <a:t>DEPENDENTE</a:t>
            </a:r>
            <a:endParaRPr lang="pt-BR" sz="2800" dirty="0"/>
          </a:p>
        </p:txBody>
      </p:sp>
      <p:sp>
        <p:nvSpPr>
          <p:cNvPr id="8" name="CaixaDeTexto 7"/>
          <p:cNvSpPr txBox="1"/>
          <p:nvPr/>
        </p:nvSpPr>
        <p:spPr>
          <a:xfrm>
            <a:off x="8525435" y="5562206"/>
            <a:ext cx="1567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>
                <a:solidFill>
                  <a:schemeClr val="accent1"/>
                </a:solidFill>
              </a:rPr>
              <a:t>Entidade Fraca</a:t>
            </a:r>
            <a:endParaRPr lang="pt-BR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78058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322" y="645460"/>
            <a:ext cx="10665356" cy="5567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8325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618" y="833718"/>
            <a:ext cx="10092764" cy="5190564"/>
          </a:xfrm>
          <a:prstGeom prst="rect">
            <a:avLst/>
          </a:prstGeom>
        </p:spPr>
      </p:pic>
      <p:sp>
        <p:nvSpPr>
          <p:cNvPr id="3" name="CaixaDeTexto 2"/>
          <p:cNvSpPr txBox="1"/>
          <p:nvPr/>
        </p:nvSpPr>
        <p:spPr>
          <a:xfrm>
            <a:off x="4625788" y="1815354"/>
            <a:ext cx="1971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>
                <a:solidFill>
                  <a:schemeClr val="accent1"/>
                </a:solidFill>
              </a:rPr>
              <a:t>Atributo Composto</a:t>
            </a:r>
            <a:endParaRPr lang="pt-BR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5227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587" y="1093362"/>
            <a:ext cx="11474826" cy="4671276"/>
          </a:xfrm>
          <a:prstGeom prst="rect">
            <a:avLst/>
          </a:prstGeom>
        </p:spPr>
      </p:pic>
      <p:sp>
        <p:nvSpPr>
          <p:cNvPr id="3" name="CaixaDeTexto 2"/>
          <p:cNvSpPr txBox="1"/>
          <p:nvPr/>
        </p:nvSpPr>
        <p:spPr>
          <a:xfrm>
            <a:off x="2232212" y="2151529"/>
            <a:ext cx="2332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>
                <a:solidFill>
                  <a:schemeClr val="accent1"/>
                </a:solidFill>
              </a:rPr>
              <a:t>Atributo Multivalorado</a:t>
            </a:r>
            <a:endParaRPr lang="pt-BR" dirty="0">
              <a:solidFill>
                <a:schemeClr val="accent1"/>
              </a:solidFill>
            </a:endParaRPr>
          </a:p>
        </p:txBody>
      </p:sp>
      <p:sp>
        <p:nvSpPr>
          <p:cNvPr id="4" name="CaixaDeTexto 3"/>
          <p:cNvSpPr txBox="1"/>
          <p:nvPr/>
        </p:nvSpPr>
        <p:spPr>
          <a:xfrm>
            <a:off x="4114800" y="5579972"/>
            <a:ext cx="36514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 smtClean="0">
                <a:solidFill>
                  <a:schemeClr val="accent1"/>
                </a:solidFill>
              </a:rPr>
              <a:t>Atributo Derivado</a:t>
            </a:r>
          </a:p>
          <a:p>
            <a:pPr algn="ctr"/>
            <a:r>
              <a:rPr lang="pt-BR" dirty="0" smtClean="0">
                <a:solidFill>
                  <a:schemeClr val="accent1"/>
                </a:solidFill>
              </a:rPr>
              <a:t>(Calculado a partir de outros valores)</a:t>
            </a:r>
            <a:endParaRPr lang="pt-BR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59877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518" y="936603"/>
            <a:ext cx="9914964" cy="4984794"/>
          </a:xfrm>
          <a:prstGeom prst="rect">
            <a:avLst/>
          </a:prstGeom>
        </p:spPr>
      </p:pic>
      <p:sp>
        <p:nvSpPr>
          <p:cNvPr id="3" name="CaixaDeTexto 2"/>
          <p:cNvSpPr txBox="1"/>
          <p:nvPr/>
        </p:nvSpPr>
        <p:spPr>
          <a:xfrm>
            <a:off x="5889812" y="5736731"/>
            <a:ext cx="1567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>
                <a:solidFill>
                  <a:schemeClr val="accent1"/>
                </a:solidFill>
              </a:rPr>
              <a:t>Entidade Fraca</a:t>
            </a:r>
            <a:endParaRPr lang="pt-BR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88677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CACFF25D61573B44BF33C026F42204B2" ma:contentTypeVersion="6" ma:contentTypeDescription="Crie um novo documento." ma:contentTypeScope="" ma:versionID="98da6152bc351835a2c423f516e75716">
  <xsd:schema xmlns:xsd="http://www.w3.org/2001/XMLSchema" xmlns:xs="http://www.w3.org/2001/XMLSchema" xmlns:p="http://schemas.microsoft.com/office/2006/metadata/properties" xmlns:ns2="17a68905-9562-4fb8-9501-49fe46e69773" targetNamespace="http://schemas.microsoft.com/office/2006/metadata/properties" ma:root="true" ma:fieldsID="7e88a3441101dde54daafd27c766bc1e" ns2:_="">
    <xsd:import namespace="17a68905-9562-4fb8-9501-49fe46e6977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7a68905-9562-4fb8-9501-49fe46e6977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2BDB46CD-83FC-4C27-A960-B5A34A0C7C64}"/>
</file>

<file path=customXml/itemProps2.xml><?xml version="1.0" encoding="utf-8"?>
<ds:datastoreItem xmlns:ds="http://schemas.openxmlformats.org/officeDocument/2006/customXml" ds:itemID="{B09C9241-19B1-4A1A-BEA0-2BECD6770EC8}"/>
</file>

<file path=customXml/itemProps3.xml><?xml version="1.0" encoding="utf-8"?>
<ds:datastoreItem xmlns:ds="http://schemas.openxmlformats.org/officeDocument/2006/customXml" ds:itemID="{F909B7F3-9172-4121-8D06-5F50157F28DF}"/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59</TotalTime>
  <Words>100</Words>
  <Application>Microsoft Office PowerPoint</Application>
  <PresentationFormat>Widescreen</PresentationFormat>
  <Paragraphs>26</Paragraphs>
  <Slides>35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35</vt:i4>
      </vt:variant>
    </vt:vector>
  </HeadingPairs>
  <TitlesOfParts>
    <vt:vector size="39" baseType="lpstr">
      <vt:lpstr>Arial</vt:lpstr>
      <vt:lpstr>Calibri</vt:lpstr>
      <vt:lpstr>Calibri Light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Wellington Martins</dc:creator>
  <cp:lastModifiedBy>Wellington Martins</cp:lastModifiedBy>
  <cp:revision>11</cp:revision>
  <dcterms:created xsi:type="dcterms:W3CDTF">2019-01-28T19:37:59Z</dcterms:created>
  <dcterms:modified xsi:type="dcterms:W3CDTF">2019-01-28T20:39:25Z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0x010100CACFF25D61573B44BF33C026F42204B2</vt:lpwstr>
  </property>
</Properties>
</file>